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17"/>
  </p:notesMasterIdLst>
  <p:sldIdLst>
    <p:sldId id="256" r:id="rId3"/>
    <p:sldId id="344" r:id="rId4"/>
    <p:sldId id="353" r:id="rId5"/>
    <p:sldId id="337" r:id="rId6"/>
    <p:sldId id="402" r:id="rId7"/>
    <p:sldId id="401" r:id="rId8"/>
    <p:sldId id="312" r:id="rId9"/>
    <p:sldId id="406" r:id="rId10"/>
    <p:sldId id="403" r:id="rId11"/>
    <p:sldId id="405" r:id="rId12"/>
    <p:sldId id="404" r:id="rId13"/>
    <p:sldId id="399" r:id="rId14"/>
    <p:sldId id="400" r:id="rId15"/>
    <p:sldId id="33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2819" autoAdjust="0"/>
  </p:normalViewPr>
  <p:slideViewPr>
    <p:cSldViewPr snapToGrid="0">
      <p:cViewPr varScale="1">
        <p:scale>
          <a:sx n="69" d="100"/>
          <a:sy n="69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0B2919-4F2B-45A0-A2CB-DA8AF402FB6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20518C3-B6F9-42D3-BDAE-05E4B56CEC1A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Understanding </a:t>
          </a:r>
        </a:p>
      </dgm:t>
    </dgm:pt>
    <dgm:pt modelId="{98D98E8E-065D-47A6-891A-2BD2812DCBCB}" type="parTrans" cxnId="{71A7C93D-9567-47BC-914F-38EAAE0CC3E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76CBEB-3EA1-4115-A333-05FDAC65B33D}" type="sibTrans" cxnId="{71A7C93D-9567-47BC-914F-38EAAE0CC3E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497E2B-1C53-41CA-A6E8-2859E8940415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</a:p>
      </dgm:t>
    </dgm:pt>
    <dgm:pt modelId="{1E9F1D6B-B967-4280-810C-AE8F8F7B7D13}" type="parTrans" cxnId="{33C800B3-BA03-4119-B19C-6834E716844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7F8740-1CB3-4FAF-A796-D3C7FC9188E6}" type="sibTrans" cxnId="{33C800B3-BA03-4119-B19C-6834E716844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8B4924-AA67-4617-A243-E4D1C0E17DE8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Wireframe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Designing</a:t>
          </a:r>
        </a:p>
      </dgm:t>
    </dgm:pt>
    <dgm:pt modelId="{D35DB66E-294C-4E20-849C-7C4AF9816F19}" type="parTrans" cxnId="{CB744176-FCE9-4819-A745-676FE4CA3CC0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BB6D1E-4AB3-49D9-B395-98881D57D761}" type="sibTrans" cxnId="{CB744176-FCE9-4819-A745-676FE4CA3CC0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CF633D-F75A-4763-9C70-378A1976CD77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</a:p>
      </dgm:t>
    </dgm:pt>
    <dgm:pt modelId="{D601AF8A-39A0-4BDE-9EBA-208890FCB4D5}" type="parTrans" cxnId="{B8F04766-45BA-467E-8DA4-5DD88A1E05D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983AE8-4710-405A-8E62-44035BFA1ED6}" type="sibTrans" cxnId="{B8F04766-45BA-467E-8DA4-5DD88A1E05D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7583AA-069A-443E-8D7F-F99878119614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Consolidation </a:t>
          </a:r>
        </a:p>
      </dgm:t>
    </dgm:pt>
    <dgm:pt modelId="{181DDF0F-13E9-4E92-AD6B-92F13706737B}" type="parTrans" cxnId="{C9E265F4-8612-449F-A134-11AEB565EDA2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DCE60E-2768-4FA1-9C8F-79738EFDF0D0}" type="sibTrans" cxnId="{C9E265F4-8612-449F-A134-11AEB565EDA2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554121-5B6A-418E-95C3-80737F364224}" type="pres">
      <dgm:prSet presAssocID="{4A0B2919-4F2B-45A0-A2CB-DA8AF402FB63}" presName="Name0" presStyleCnt="0">
        <dgm:presLayoutVars>
          <dgm:dir/>
          <dgm:resizeHandles val="exact"/>
        </dgm:presLayoutVars>
      </dgm:prSet>
      <dgm:spPr/>
    </dgm:pt>
    <dgm:pt modelId="{29B534B9-0B3A-4E65-AFC2-E52E04FF471D}" type="pres">
      <dgm:prSet presAssocID="{E20518C3-B6F9-42D3-BDAE-05E4B56CEC1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68267-743B-4233-BA22-93D3B86516DC}" type="pres">
      <dgm:prSet presAssocID="{E276CBEB-3EA1-4115-A333-05FDAC65B33D}" presName="parSpace" presStyleCnt="0"/>
      <dgm:spPr/>
    </dgm:pt>
    <dgm:pt modelId="{D1E16F74-D107-4374-9D78-D798F2189133}" type="pres">
      <dgm:prSet presAssocID="{7A497E2B-1C53-41CA-A6E8-2859E894041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075C7-D89A-43C7-9626-3296F520F58D}" type="pres">
      <dgm:prSet presAssocID="{E37F8740-1CB3-4FAF-A796-D3C7FC9188E6}" presName="parSpace" presStyleCnt="0"/>
      <dgm:spPr/>
    </dgm:pt>
    <dgm:pt modelId="{4A56DC2A-F609-4627-A12B-C1D3A74E8005}" type="pres">
      <dgm:prSet presAssocID="{6C8B4924-AA67-4617-A243-E4D1C0E17DE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C9EC7-2F7C-4701-A72C-E6D04609B081}" type="pres">
      <dgm:prSet presAssocID="{73BB6D1E-4AB3-49D9-B395-98881D57D761}" presName="parSpace" presStyleCnt="0"/>
      <dgm:spPr/>
    </dgm:pt>
    <dgm:pt modelId="{78F174CD-BE71-4577-859E-D86FF02AFD9B}" type="pres">
      <dgm:prSet presAssocID="{E97583AA-069A-443E-8D7F-F99878119614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F1110-B907-42C3-8344-B1625213CAF6}" type="pres">
      <dgm:prSet presAssocID="{23DCE60E-2768-4FA1-9C8F-79738EFDF0D0}" presName="parSpace" presStyleCnt="0"/>
      <dgm:spPr/>
    </dgm:pt>
    <dgm:pt modelId="{F2BB920D-42F7-4CD0-819F-6B1F79A15955}" type="pres">
      <dgm:prSet presAssocID="{81CF633D-F75A-4763-9C70-378A1976CD7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F04766-45BA-467E-8DA4-5DD88A1E05D9}" srcId="{4A0B2919-4F2B-45A0-A2CB-DA8AF402FB63}" destId="{81CF633D-F75A-4763-9C70-378A1976CD77}" srcOrd="4" destOrd="0" parTransId="{D601AF8A-39A0-4BDE-9EBA-208890FCB4D5}" sibTransId="{14983AE8-4710-405A-8E62-44035BFA1ED6}"/>
    <dgm:cxn modelId="{4D274687-C7A5-4285-A069-D90B487DCEC7}" type="presOf" srcId="{E20518C3-B6F9-42D3-BDAE-05E4B56CEC1A}" destId="{29B534B9-0B3A-4E65-AFC2-E52E04FF471D}" srcOrd="0" destOrd="0" presId="urn:microsoft.com/office/officeart/2005/8/layout/hChevron3"/>
    <dgm:cxn modelId="{4C22DE9A-3EDB-4F1B-9960-CC14916277F3}" type="presOf" srcId="{81CF633D-F75A-4763-9C70-378A1976CD77}" destId="{F2BB920D-42F7-4CD0-819F-6B1F79A15955}" srcOrd="0" destOrd="0" presId="urn:microsoft.com/office/officeart/2005/8/layout/hChevron3"/>
    <dgm:cxn modelId="{33C800B3-BA03-4119-B19C-6834E7168449}" srcId="{4A0B2919-4F2B-45A0-A2CB-DA8AF402FB63}" destId="{7A497E2B-1C53-41CA-A6E8-2859E8940415}" srcOrd="1" destOrd="0" parTransId="{1E9F1D6B-B967-4280-810C-AE8F8F7B7D13}" sibTransId="{E37F8740-1CB3-4FAF-A796-D3C7FC9188E6}"/>
    <dgm:cxn modelId="{0984A338-DE61-4A24-BB92-C14F85C88DC9}" type="presOf" srcId="{7A497E2B-1C53-41CA-A6E8-2859E8940415}" destId="{D1E16F74-D107-4374-9D78-D798F2189133}" srcOrd="0" destOrd="0" presId="urn:microsoft.com/office/officeart/2005/8/layout/hChevron3"/>
    <dgm:cxn modelId="{7F9619BE-2DAD-4A33-B0AB-915D4E4FD06C}" type="presOf" srcId="{4A0B2919-4F2B-45A0-A2CB-DA8AF402FB63}" destId="{17554121-5B6A-418E-95C3-80737F364224}" srcOrd="0" destOrd="0" presId="urn:microsoft.com/office/officeart/2005/8/layout/hChevron3"/>
    <dgm:cxn modelId="{71A7C93D-9567-47BC-914F-38EAAE0CC3ED}" srcId="{4A0B2919-4F2B-45A0-A2CB-DA8AF402FB63}" destId="{E20518C3-B6F9-42D3-BDAE-05E4B56CEC1A}" srcOrd="0" destOrd="0" parTransId="{98D98E8E-065D-47A6-891A-2BD2812DCBCB}" sibTransId="{E276CBEB-3EA1-4115-A333-05FDAC65B33D}"/>
    <dgm:cxn modelId="{C9E265F4-8612-449F-A134-11AEB565EDA2}" srcId="{4A0B2919-4F2B-45A0-A2CB-DA8AF402FB63}" destId="{E97583AA-069A-443E-8D7F-F99878119614}" srcOrd="3" destOrd="0" parTransId="{181DDF0F-13E9-4E92-AD6B-92F13706737B}" sibTransId="{23DCE60E-2768-4FA1-9C8F-79738EFDF0D0}"/>
    <dgm:cxn modelId="{C9369CE3-C674-4BFB-B72B-77594A9FE63D}" type="presOf" srcId="{6C8B4924-AA67-4617-A243-E4D1C0E17DE8}" destId="{4A56DC2A-F609-4627-A12B-C1D3A74E8005}" srcOrd="0" destOrd="0" presId="urn:microsoft.com/office/officeart/2005/8/layout/hChevron3"/>
    <dgm:cxn modelId="{7535E102-2753-40AA-8AF3-5F5FC0906CA3}" type="presOf" srcId="{E97583AA-069A-443E-8D7F-F99878119614}" destId="{78F174CD-BE71-4577-859E-D86FF02AFD9B}" srcOrd="0" destOrd="0" presId="urn:microsoft.com/office/officeart/2005/8/layout/hChevron3"/>
    <dgm:cxn modelId="{CB744176-FCE9-4819-A745-676FE4CA3CC0}" srcId="{4A0B2919-4F2B-45A0-A2CB-DA8AF402FB63}" destId="{6C8B4924-AA67-4617-A243-E4D1C0E17DE8}" srcOrd="2" destOrd="0" parTransId="{D35DB66E-294C-4E20-849C-7C4AF9816F19}" sibTransId="{73BB6D1E-4AB3-49D9-B395-98881D57D761}"/>
    <dgm:cxn modelId="{2D623CD7-ABCF-46E4-872D-4DC101FD819A}" type="presParOf" srcId="{17554121-5B6A-418E-95C3-80737F364224}" destId="{29B534B9-0B3A-4E65-AFC2-E52E04FF471D}" srcOrd="0" destOrd="0" presId="urn:microsoft.com/office/officeart/2005/8/layout/hChevron3"/>
    <dgm:cxn modelId="{E7EAB69C-2F33-426F-A02A-16B116371C75}" type="presParOf" srcId="{17554121-5B6A-418E-95C3-80737F364224}" destId="{5AC68267-743B-4233-BA22-93D3B86516DC}" srcOrd="1" destOrd="0" presId="urn:microsoft.com/office/officeart/2005/8/layout/hChevron3"/>
    <dgm:cxn modelId="{9413063D-4D68-4544-A805-30B71447504E}" type="presParOf" srcId="{17554121-5B6A-418E-95C3-80737F364224}" destId="{D1E16F74-D107-4374-9D78-D798F2189133}" srcOrd="2" destOrd="0" presId="urn:microsoft.com/office/officeart/2005/8/layout/hChevron3"/>
    <dgm:cxn modelId="{F6733D89-C386-4BC3-8E42-E265C690BF23}" type="presParOf" srcId="{17554121-5B6A-418E-95C3-80737F364224}" destId="{193075C7-D89A-43C7-9626-3296F520F58D}" srcOrd="3" destOrd="0" presId="urn:microsoft.com/office/officeart/2005/8/layout/hChevron3"/>
    <dgm:cxn modelId="{B1FA836D-C67D-4BF4-A54F-E07B28523497}" type="presParOf" srcId="{17554121-5B6A-418E-95C3-80737F364224}" destId="{4A56DC2A-F609-4627-A12B-C1D3A74E8005}" srcOrd="4" destOrd="0" presId="urn:microsoft.com/office/officeart/2005/8/layout/hChevron3"/>
    <dgm:cxn modelId="{21E5DBC2-9754-4A17-92BC-1D8E40CDF0C8}" type="presParOf" srcId="{17554121-5B6A-418E-95C3-80737F364224}" destId="{C29C9EC7-2F7C-4701-A72C-E6D04609B081}" srcOrd="5" destOrd="0" presId="urn:microsoft.com/office/officeart/2005/8/layout/hChevron3"/>
    <dgm:cxn modelId="{A0CF7ADD-6FB9-417F-A44B-D05202D53EE6}" type="presParOf" srcId="{17554121-5B6A-418E-95C3-80737F364224}" destId="{78F174CD-BE71-4577-859E-D86FF02AFD9B}" srcOrd="6" destOrd="0" presId="urn:microsoft.com/office/officeart/2005/8/layout/hChevron3"/>
    <dgm:cxn modelId="{2FDFD3AC-294D-4265-B163-8EABF72C4B09}" type="presParOf" srcId="{17554121-5B6A-418E-95C3-80737F364224}" destId="{6FCF1110-B907-42C3-8344-B1625213CAF6}" srcOrd="7" destOrd="0" presId="urn:microsoft.com/office/officeart/2005/8/layout/hChevron3"/>
    <dgm:cxn modelId="{D059C66C-9413-4660-A11D-3E65525A4A69}" type="presParOf" srcId="{17554121-5B6A-418E-95C3-80737F364224}" destId="{F2BB920D-42F7-4CD0-819F-6B1F79A1595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534B9-0B3A-4E65-AFC2-E52E04FF471D}">
      <dsp:nvSpPr>
        <dsp:cNvPr id="0" name=""/>
        <dsp:cNvSpPr/>
      </dsp:nvSpPr>
      <dsp:spPr>
        <a:xfrm>
          <a:off x="1225" y="0"/>
          <a:ext cx="2390428" cy="760549"/>
        </a:xfrm>
        <a:prstGeom prst="homePlate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Understanding </a:t>
          </a:r>
        </a:p>
      </dsp:txBody>
      <dsp:txXfrm>
        <a:off x="1225" y="0"/>
        <a:ext cx="2200291" cy="760549"/>
      </dsp:txXfrm>
    </dsp:sp>
    <dsp:sp modelId="{D1E16F74-D107-4374-9D78-D798F2189133}">
      <dsp:nvSpPr>
        <dsp:cNvPr id="0" name=""/>
        <dsp:cNvSpPr/>
      </dsp:nvSpPr>
      <dsp:spPr>
        <a:xfrm>
          <a:off x="1913568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</a:p>
      </dsp:txBody>
      <dsp:txXfrm>
        <a:off x="2293843" y="0"/>
        <a:ext cx="1629879" cy="760549"/>
      </dsp:txXfrm>
    </dsp:sp>
    <dsp:sp modelId="{4A56DC2A-F609-4627-A12B-C1D3A74E8005}">
      <dsp:nvSpPr>
        <dsp:cNvPr id="0" name=""/>
        <dsp:cNvSpPr/>
      </dsp:nvSpPr>
      <dsp:spPr>
        <a:xfrm>
          <a:off x="3825912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Wireframe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Designing</a:t>
          </a:r>
        </a:p>
      </dsp:txBody>
      <dsp:txXfrm>
        <a:off x="4206187" y="0"/>
        <a:ext cx="1629879" cy="760549"/>
      </dsp:txXfrm>
    </dsp:sp>
    <dsp:sp modelId="{78F174CD-BE71-4577-859E-D86FF02AFD9B}">
      <dsp:nvSpPr>
        <dsp:cNvPr id="0" name=""/>
        <dsp:cNvSpPr/>
      </dsp:nvSpPr>
      <dsp:spPr>
        <a:xfrm>
          <a:off x="5738255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Consolidation </a:t>
          </a:r>
        </a:p>
      </dsp:txBody>
      <dsp:txXfrm>
        <a:off x="6118530" y="0"/>
        <a:ext cx="1629879" cy="760549"/>
      </dsp:txXfrm>
    </dsp:sp>
    <dsp:sp modelId="{F2BB920D-42F7-4CD0-819F-6B1F79A15955}">
      <dsp:nvSpPr>
        <dsp:cNvPr id="0" name=""/>
        <dsp:cNvSpPr/>
      </dsp:nvSpPr>
      <dsp:spPr>
        <a:xfrm>
          <a:off x="7650598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</a:p>
      </dsp:txBody>
      <dsp:txXfrm>
        <a:off x="8030873" y="0"/>
        <a:ext cx="1629879" cy="760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6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=""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6047C4-83AE-4983-8668-CA3B2B663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0CD0D9-E57F-4F00-8796-A314F5B6F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309295-8179-4208-B3F2-013E149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F8AFE3-8C5D-4A94-9CCE-52821543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71D329-40CD-4A1E-AB91-1F8FA27F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=""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609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6BAEABEB-5113-4CB1-809E-E08D033F99F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0DDA1AEC-9C4B-4577-B755-750800CDE8BA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869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0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32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972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=""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7882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590856-5D99-4A1A-8368-9F706B5A7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1D7313-8D06-4868-B8B7-9F5212463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2154C2-B0EB-43AE-AC7F-B9541B13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365A91-8A7C-4A6A-AFC1-AF06C53A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DE7B2F1E-61BC-47B5-8DDC-731266451CC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7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=""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F2DB29E5-8EA7-4EB6-8242-994315601885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1" y="814143"/>
            <a:ext cx="8886861" cy="1222476"/>
          </a:xfrm>
        </p:spPr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LatentView Proposal – </a:t>
            </a:r>
            <a:r>
              <a:rPr lang="en-IN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Migration Capabilities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Aug 2018</a:t>
            </a:r>
            <a:endParaRPr lang="en-US" dirty="0"/>
          </a:p>
        </p:txBody>
      </p:sp>
      <p:pic>
        <p:nvPicPr>
          <p:cNvPr id="8" name="Picture 2" descr="Image result for walmart">
            <a:extLst>
              <a:ext uri="{FF2B5EF4-FFF2-40B4-BE49-F238E27FC236}">
                <a16:creationId xmlns="" xmlns:a16="http://schemas.microsoft.com/office/drawing/2014/main" id="{42FFD371-0AD6-447E-80BD-C8C2FA16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" y="5241945"/>
            <a:ext cx="3418577" cy="10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Clients were in needs of a visualization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solution for the Marketing &amp; Non Marketing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channels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enable descriptive analytics and provide Visualization solution for Marketing team and to help in Strategic decision making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Conversion funnel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helped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understanding the flow of business and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bottlenecks &amp; areas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 concern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team understands the business trends and seasonality of various Channels across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geographies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lake by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extracting data from multiple data sources and developed tableau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dashboard’s &amp; reports 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tracking the conversion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funnel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dashboard provides Marketing KPI's at a channel level across geographies on a weekly basis comparing YoY performance.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3687313"/>
            <a:ext cx="9379650" cy="30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9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Aggregated Views of Marketing KPIs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Lack of a holistic view on measuring overall marketing performance across all channels, asset classes and campaigns led to consuming repetitive efforts on building aggregated Marketing KPIs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Effectiveness Dashboards used by Senior Management &amp; Business users helped in measuring campaign performance and actual vs. forecast metrics comparison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Streamlined process of delivering an MI at aggregate and granular level across  channel, asset class, campaign.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Key marketing KPI’s delivered covering output, reach, engagement and effectiveness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Asset Management Company in UK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21" y="3823655"/>
            <a:ext cx="9655171" cy="30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9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Effort Estimation</a:t>
            </a:r>
          </a:p>
        </p:txBody>
      </p:sp>
    </p:spTree>
    <p:extLst>
      <p:ext uri="{BB962C8B-B14F-4D97-AF65-F5344CB8AC3E}">
        <p14:creationId xmlns:p14="http://schemas.microsoft.com/office/powerpoint/2010/main" val="7830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Estimation &amp; Governance Structure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816799" y="894715"/>
            <a:ext cx="3913520" cy="3607945"/>
          </a:xfrm>
          <a:prstGeom prst="rect">
            <a:avLst/>
          </a:prstGeom>
          <a:noFill/>
          <a:ln w="12700">
            <a:solidFill>
              <a:srgbClr val="7F7F7F">
                <a:lumMod val="60000"/>
                <a:lumOff val="40000"/>
              </a:srgb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078405" y="883216"/>
            <a:ext cx="2204371" cy="4822256"/>
          </a:xfrm>
          <a:prstGeom prst="rect">
            <a:avLst/>
          </a:prstGeom>
          <a:noFill/>
          <a:ln w="9525">
            <a:solidFill>
              <a:srgbClr val="00206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99" y="1097775"/>
            <a:ext cx="2028825" cy="68098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5453087" y="1263730"/>
            <a:ext cx="91664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75527" y="1092296"/>
            <a:ext cx="1986027" cy="680989"/>
            <a:chOff x="2389790" y="2224767"/>
            <a:chExt cx="1986027" cy="6809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rgbClr val="2F35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749"/>
            <a:stretch/>
          </p:blipFill>
          <p:spPr>
            <a:xfrm>
              <a:off x="2389790" y="2224767"/>
              <a:ext cx="1899821" cy="680989"/>
            </a:xfrm>
            <a:prstGeom prst="rect">
              <a:avLst/>
            </a:prstGeom>
          </p:spPr>
        </p:pic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045486" y="2333268"/>
              <a:ext cx="1330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itchFamily="18" charset="0"/>
                  <a:cs typeface="Arial" panose="020B0604020202020204" pitchFamily="34" charset="0"/>
                </a:rPr>
                <a:t>LATENTVIEW ONSHORE TEAM</a:t>
              </a:r>
              <a:endParaRPr lang="en-US" sz="1200" kern="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86" y="1052021"/>
            <a:ext cx="2024339" cy="857249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9644109" y="1246773"/>
            <a:ext cx="1503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LATENTVIEW OFFSHORE TEAM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970382" y="4330028"/>
            <a:ext cx="83356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TEAM LEADS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9451326" y="5125837"/>
            <a:ext cx="690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DATA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ANALYSTS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483557" y="4572652"/>
            <a:ext cx="602253" cy="559047"/>
            <a:chOff x="4281520" y="3869167"/>
            <a:chExt cx="819048" cy="79186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auto">
          <a:xfrm>
            <a:off x="9223016" y="3657931"/>
            <a:ext cx="1897523" cy="1907750"/>
          </a:xfrm>
          <a:prstGeom prst="rect">
            <a:avLst/>
          </a:prstGeom>
          <a:noFill/>
          <a:ln w="9525">
            <a:solidFill>
              <a:srgbClr val="FFC000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9667477" y="2976051"/>
            <a:ext cx="130324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PROJECT MANAGER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877454" y="2214085"/>
            <a:ext cx="575393" cy="67548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0207353" y="3168492"/>
            <a:ext cx="0" cy="404559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688891" y="2289871"/>
            <a:ext cx="681775" cy="635806"/>
          </a:xfrm>
          <a:prstGeom prst="rect">
            <a:avLst/>
          </a:prstGeom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7423035" y="2990954"/>
            <a:ext cx="1213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ENGAGEMENT MANAGER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993929" y="4063609"/>
            <a:ext cx="86241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TEAM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173050" y="1826167"/>
            <a:ext cx="528092" cy="546956"/>
          </a:xfrm>
          <a:prstGeom prst="rect">
            <a:avLst/>
          </a:prstGeom>
        </p:spPr>
      </p:pic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4722948" y="2482530"/>
            <a:ext cx="15031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PROGRAM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015154" y="3497457"/>
            <a:ext cx="788943" cy="5264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474233" y="2847600"/>
            <a:ext cx="0" cy="533857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 flipH="1" flipV="1">
            <a:off x="6151286" y="2152445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flipH="1">
            <a:off x="8484440" y="2597089"/>
            <a:ext cx="914400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 flipH="1" flipV="1">
            <a:off x="6142322" y="3689886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196" y="3804431"/>
            <a:ext cx="619179" cy="444837"/>
          </a:xfrm>
          <a:prstGeom prst="rect">
            <a:avLst/>
          </a:prstGeom>
        </p:spPr>
      </p:pic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10315328" y="5163990"/>
            <a:ext cx="6139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TABLEAU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EXPERTS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309086" y="4610805"/>
            <a:ext cx="602253" cy="559047"/>
            <a:chOff x="4281520" y="3869167"/>
            <a:chExt cx="819048" cy="791869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>
            <a:off x="7109494" y="2152445"/>
            <a:ext cx="0" cy="1537441"/>
          </a:xfrm>
          <a:prstGeom prst="line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Arrow Connector 48"/>
          <p:cNvCxnSpPr/>
          <p:nvPr/>
        </p:nvCxnSpPr>
        <p:spPr>
          <a:xfrm flipH="1">
            <a:off x="7158994" y="2607774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543843" y="885124"/>
            <a:ext cx="3854968" cy="5521044"/>
            <a:chOff x="9321020" y="1900091"/>
            <a:chExt cx="3854968" cy="3888144"/>
          </a:xfrm>
        </p:grpSpPr>
        <p:sp>
          <p:nvSpPr>
            <p:cNvPr id="54" name="Rectangle 53"/>
            <p:cNvSpPr/>
            <p:nvPr/>
          </p:nvSpPr>
          <p:spPr>
            <a:xfrm>
              <a:off x="9461735" y="1944501"/>
              <a:ext cx="3640057" cy="340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Resources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2 Offshore Resources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Time Period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4</a:t>
              </a: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 </a:t>
              </a: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Months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Pricing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USD 40,000</a:t>
              </a: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Note 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Agile methodology is to be adopted for this engagement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Additional resources &amp; time duration will be accounted based on the </a:t>
              </a: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quantity of reports involved</a:t>
              </a: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321020" y="1900091"/>
              <a:ext cx="3854968" cy="3888144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07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2"/>
            <a:ext cx="3758982" cy="314575"/>
          </a:xfrm>
        </p:spPr>
        <p:txBody>
          <a:bodyPr/>
          <a:lstStyle/>
          <a:p>
            <a:r>
              <a:rPr lang="en-US" dirty="0"/>
              <a:t>amritsagar.mohapatra@latentview.com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3150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Agenda</a:t>
            </a:r>
          </a:p>
        </p:txBody>
      </p:sp>
      <p:sp>
        <p:nvSpPr>
          <p:cNvPr id="18" name="Abgerundetes Rechteck 37">
            <a:hlinkClick r:id="rId2" action="ppaction://hlinksldjump"/>
            <a:extLst>
              <a:ext uri="{FF2B5EF4-FFF2-40B4-BE49-F238E27FC236}">
                <a16:creationId xmlns="" xmlns:a16="http://schemas.microsoft.com/office/drawing/2014/main" id="{67ABFAEF-0841-5C44-B742-3FC88F233566}"/>
              </a:ext>
            </a:extLst>
          </p:cNvPr>
          <p:cNvSpPr/>
          <p:nvPr/>
        </p:nvSpPr>
        <p:spPr bwMode="gray">
          <a:xfrm>
            <a:off x="735842" y="1355441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="" xmlns:a16="http://schemas.microsoft.com/office/drawing/2014/main" id="{04B21D2E-941B-EE48-A017-FE71352C5B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6207" y="1370398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LatentView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="" xmlns:a16="http://schemas.microsoft.com/office/drawing/2014/main" id="{1D4285D1-CE0E-B148-8099-B1F6EC8C0A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53646" y="2260325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Migration Capabilities</a:t>
            </a:r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="" xmlns:a16="http://schemas.microsoft.com/office/drawing/2014/main" id="{B4307164-6592-D640-AF3B-9208A7713FEA}"/>
              </a:ext>
            </a:extLst>
          </p:cNvPr>
          <p:cNvSpPr txBox="1"/>
          <p:nvPr/>
        </p:nvSpPr>
        <p:spPr>
          <a:xfrm>
            <a:off x="810161" y="210191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endParaRPr lang="en-US" sz="2000" b="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37">
            <a:hlinkClick r:id="rId3" action="ppaction://hlinksldjump"/>
            <a:extLst>
              <a:ext uri="{FF2B5EF4-FFF2-40B4-BE49-F238E27FC236}">
                <a16:creationId xmlns="" xmlns:a16="http://schemas.microsoft.com/office/drawing/2014/main" id="{D94FD3A0-701D-EE47-9655-0B0F0069AA18}"/>
              </a:ext>
            </a:extLst>
          </p:cNvPr>
          <p:cNvSpPr/>
          <p:nvPr/>
        </p:nvSpPr>
        <p:spPr bwMode="gray">
          <a:xfrm>
            <a:off x="735842" y="2251734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="" xmlns:a16="http://schemas.microsoft.com/office/drawing/2014/main" id="{1DA7F1DB-A236-624D-BA3B-74A72207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0495" y="3150252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="" xmlns:a16="http://schemas.microsoft.com/office/drawing/2014/main" id="{AA459F6F-C2DC-FB43-9A33-8F68316A51B1}"/>
              </a:ext>
            </a:extLst>
          </p:cNvPr>
          <p:cNvSpPr txBox="1"/>
          <p:nvPr/>
        </p:nvSpPr>
        <p:spPr>
          <a:xfrm>
            <a:off x="1849371" y="335989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Case Studies</a:t>
            </a:r>
            <a:endParaRPr lang="en-IN" sz="2000" b="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37">
            <a:hlinkClick r:id="rId4" action="ppaction://hlinksldjump"/>
            <a:extLst>
              <a:ext uri="{FF2B5EF4-FFF2-40B4-BE49-F238E27FC236}">
                <a16:creationId xmlns="" xmlns:a16="http://schemas.microsoft.com/office/drawing/2014/main" id="{04812869-EFE8-464E-847A-B6AA0227A30D}"/>
              </a:ext>
            </a:extLst>
          </p:cNvPr>
          <p:cNvSpPr/>
          <p:nvPr/>
        </p:nvSpPr>
        <p:spPr bwMode="gray">
          <a:xfrm>
            <a:off x="735842" y="3148027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="" xmlns:a16="http://schemas.microsoft.com/office/drawing/2014/main" id="{1DA7F1DB-A236-624D-BA3B-74A72207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0495" y="4022420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="" xmlns:a16="http://schemas.microsoft.com/office/drawing/2014/main" id="{AA459F6F-C2DC-FB43-9A33-8F68316A51B1}"/>
              </a:ext>
            </a:extLst>
          </p:cNvPr>
          <p:cNvSpPr txBox="1"/>
          <p:nvPr/>
        </p:nvSpPr>
        <p:spPr>
          <a:xfrm>
            <a:off x="1849371" y="4232066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Effort Estimation</a:t>
            </a:r>
          </a:p>
        </p:txBody>
      </p:sp>
      <p:sp>
        <p:nvSpPr>
          <p:cNvPr id="13" name="Abgerundetes Rechteck 37">
            <a:hlinkClick r:id="rId4" action="ppaction://hlinksldjump"/>
            <a:extLst>
              <a:ext uri="{FF2B5EF4-FFF2-40B4-BE49-F238E27FC236}">
                <a16:creationId xmlns="" xmlns:a16="http://schemas.microsoft.com/office/drawing/2014/main" id="{04812869-EFE8-464E-847A-B6AA0227A30D}"/>
              </a:ext>
            </a:extLst>
          </p:cNvPr>
          <p:cNvSpPr/>
          <p:nvPr/>
        </p:nvSpPr>
        <p:spPr bwMode="gray">
          <a:xfrm>
            <a:off x="735842" y="4020195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134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About LatentView</a:t>
            </a:r>
          </a:p>
        </p:txBody>
      </p:sp>
    </p:spTree>
    <p:extLst>
      <p:ext uri="{BB962C8B-B14F-4D97-AF65-F5344CB8AC3E}">
        <p14:creationId xmlns:p14="http://schemas.microsoft.com/office/powerpoint/2010/main" val="5639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="" xmlns:a16="http://schemas.microsoft.com/office/drawing/2014/main" id="{73B1812C-AB45-42B6-B636-7B16C835A9A6}"/>
              </a:ext>
            </a:extLst>
          </p:cNvPr>
          <p:cNvSpPr/>
          <p:nvPr/>
        </p:nvSpPr>
        <p:spPr>
          <a:xfrm>
            <a:off x="546136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="" xmlns:a16="http://schemas.microsoft.com/office/drawing/2014/main" id="{8F21897C-9C14-46AC-86A8-6EA21A6FFEF4}"/>
              </a:ext>
            </a:extLst>
          </p:cNvPr>
          <p:cNvSpPr/>
          <p:nvPr/>
        </p:nvSpPr>
        <p:spPr>
          <a:xfrm>
            <a:off x="2079324" y="1527863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="" xmlns:a16="http://schemas.microsoft.com/office/drawing/2014/main" id="{0B662397-D5C0-4831-B81A-785573678C6D}"/>
              </a:ext>
            </a:extLst>
          </p:cNvPr>
          <p:cNvSpPr txBox="1"/>
          <p:nvPr/>
        </p:nvSpPr>
        <p:spPr>
          <a:xfrm>
            <a:off x="915731" y="2300159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="" xmlns:a16="http://schemas.microsoft.com/office/drawing/2014/main" id="{467098A4-FA79-4150-B664-DAF514AF7D18}"/>
              </a:ext>
            </a:extLst>
          </p:cNvPr>
          <p:cNvSpPr/>
          <p:nvPr/>
        </p:nvSpPr>
        <p:spPr>
          <a:xfrm>
            <a:off x="3687583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="" xmlns:a16="http://schemas.microsoft.com/office/drawing/2014/main" id="{B8EA0044-2332-439A-BCEF-BF002C3980B6}"/>
              </a:ext>
            </a:extLst>
          </p:cNvPr>
          <p:cNvSpPr txBox="1"/>
          <p:nvPr/>
        </p:nvSpPr>
        <p:spPr>
          <a:xfrm>
            <a:off x="4233628" y="2091796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="" xmlns:a16="http://schemas.microsoft.com/office/drawing/2014/main" id="{17219A2A-D926-493A-BF92-1A05B344576F}"/>
              </a:ext>
            </a:extLst>
          </p:cNvPr>
          <p:cNvSpPr txBox="1"/>
          <p:nvPr/>
        </p:nvSpPr>
        <p:spPr>
          <a:xfrm>
            <a:off x="2500304" y="2055452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="" xmlns:a16="http://schemas.microsoft.com/office/drawing/2014/main" id="{50964EED-6FFA-45D7-8241-55C5626FE81E}"/>
              </a:ext>
            </a:extLst>
          </p:cNvPr>
          <p:cNvSpPr txBox="1"/>
          <p:nvPr/>
        </p:nvSpPr>
        <p:spPr>
          <a:xfrm>
            <a:off x="963228" y="1899136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="" xmlns:a16="http://schemas.microsoft.com/office/drawing/2014/main" id="{EDD1F828-DDFC-4A02-BFE3-EDC8A4581752}"/>
              </a:ext>
            </a:extLst>
          </p:cNvPr>
          <p:cNvSpPr txBox="1"/>
          <p:nvPr/>
        </p:nvSpPr>
        <p:spPr>
          <a:xfrm>
            <a:off x="507050" y="2584113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="" xmlns:a16="http://schemas.microsoft.com/office/drawing/2014/main" id="{444AB119-B212-4E6A-B340-EE9B2B4440B9}"/>
              </a:ext>
            </a:extLst>
          </p:cNvPr>
          <p:cNvSpPr txBox="1"/>
          <p:nvPr/>
        </p:nvSpPr>
        <p:spPr>
          <a:xfrm>
            <a:off x="2720423" y="1844816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="" xmlns:a16="http://schemas.microsoft.com/office/drawing/2014/main" id="{98AC16C4-11A8-4182-B68C-C1E801A6B5D8}"/>
              </a:ext>
            </a:extLst>
          </p:cNvPr>
          <p:cNvSpPr txBox="1"/>
          <p:nvPr/>
        </p:nvSpPr>
        <p:spPr>
          <a:xfrm>
            <a:off x="3798107" y="1853125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="" xmlns:a16="http://schemas.microsoft.com/office/drawing/2014/main" id="{95F4F28C-A982-455F-9AC8-049CEAF7898B}"/>
              </a:ext>
            </a:extLst>
          </p:cNvPr>
          <p:cNvSpPr txBox="1"/>
          <p:nvPr/>
        </p:nvSpPr>
        <p:spPr>
          <a:xfrm>
            <a:off x="3805019" y="2576881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="" xmlns:a16="http://schemas.microsoft.com/office/drawing/2014/main" id="{C140F024-D124-42C6-A878-691712C1C43F}"/>
              </a:ext>
            </a:extLst>
          </p:cNvPr>
          <p:cNvSpPr txBox="1"/>
          <p:nvPr/>
        </p:nvSpPr>
        <p:spPr>
          <a:xfrm>
            <a:off x="2632225" y="2529341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="" xmlns:a16="http://schemas.microsoft.com/office/drawing/2014/main" id="{4974B746-8875-4DE9-A300-E2F5D253FAD8}"/>
              </a:ext>
            </a:extLst>
          </p:cNvPr>
          <p:cNvSpPr/>
          <p:nvPr/>
        </p:nvSpPr>
        <p:spPr>
          <a:xfrm>
            <a:off x="5230127" y="1546717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="" xmlns:a16="http://schemas.microsoft.com/office/drawing/2014/main" id="{7DBE7979-7F3F-4BCD-92E4-CAC989CF4162}"/>
              </a:ext>
            </a:extLst>
          </p:cNvPr>
          <p:cNvSpPr txBox="1"/>
          <p:nvPr/>
        </p:nvSpPr>
        <p:spPr>
          <a:xfrm>
            <a:off x="5725004" y="2129271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="" xmlns:a16="http://schemas.microsoft.com/office/drawing/2014/main" id="{3382EB49-5D6F-4248-BEC4-377438FC31E4}"/>
              </a:ext>
            </a:extLst>
          </p:cNvPr>
          <p:cNvSpPr txBox="1"/>
          <p:nvPr/>
        </p:nvSpPr>
        <p:spPr>
          <a:xfrm>
            <a:off x="5643941" y="1873499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="" xmlns:a16="http://schemas.microsoft.com/office/drawing/2014/main" id="{65A4A165-71A0-4135-9808-AC478F471DD3}"/>
              </a:ext>
            </a:extLst>
          </p:cNvPr>
          <p:cNvSpPr txBox="1"/>
          <p:nvPr/>
        </p:nvSpPr>
        <p:spPr>
          <a:xfrm>
            <a:off x="5478249" y="2533735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="" xmlns:a16="http://schemas.microsoft.com/office/drawing/2014/main" id="{97D73CA2-D10B-4609-8B06-E8ED89EAD7AC}"/>
              </a:ext>
            </a:extLst>
          </p:cNvPr>
          <p:cNvSpPr txBox="1"/>
          <p:nvPr/>
        </p:nvSpPr>
        <p:spPr>
          <a:xfrm>
            <a:off x="7256606" y="657820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="" xmlns:a16="http://schemas.microsoft.com/office/drawing/2014/main" id="{AE1D4614-2CDB-43AF-B40F-ACAB511468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0508" y="1675804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="" xmlns:a16="http://schemas.microsoft.com/office/drawing/2014/main" id="{FC67D81D-0D7D-42B0-A8D7-5676275424B9}"/>
              </a:ext>
            </a:extLst>
          </p:cNvPr>
          <p:cNvGrpSpPr/>
          <p:nvPr/>
        </p:nvGrpSpPr>
        <p:grpSpPr>
          <a:xfrm>
            <a:off x="7391951" y="3333883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="" xmlns:a16="http://schemas.microsoft.com/office/drawing/2014/main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="" xmlns:a16="http://schemas.microsoft.com/office/drawing/2014/main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="" xmlns:a16="http://schemas.microsoft.com/office/drawing/2014/main" id="{7912F2E1-E0A3-49CF-B7CC-A0EB376E09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1449" y="4815835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="" xmlns:a16="http://schemas.microsoft.com/office/drawing/2014/main" id="{7CD23840-7AC7-44F4-B46C-B279656DBE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1124" y="4592560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="" xmlns:a16="http://schemas.microsoft.com/office/drawing/2014/main" id="{32DC3E00-0EAB-4BC1-92E8-7E308F5F02FF}"/>
              </a:ext>
            </a:extLst>
          </p:cNvPr>
          <p:cNvGrpSpPr/>
          <p:nvPr/>
        </p:nvGrpSpPr>
        <p:grpSpPr>
          <a:xfrm>
            <a:off x="10191877" y="3157738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="" xmlns:a16="http://schemas.microsoft.com/office/drawing/2014/main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="" xmlns:a16="http://schemas.microsoft.com/office/drawing/2014/main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="" xmlns:a16="http://schemas.microsoft.com/office/drawing/2014/main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="" xmlns:a16="http://schemas.microsoft.com/office/drawing/2014/main" id="{54958CF2-2093-4663-8395-4211BC0A11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654" y="2882869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="" xmlns:a16="http://schemas.microsoft.com/office/drawing/2014/main" id="{941D41CA-D2C2-4085-91CD-7B3240564B41}"/>
              </a:ext>
            </a:extLst>
          </p:cNvPr>
          <p:cNvSpPr/>
          <p:nvPr/>
        </p:nvSpPr>
        <p:spPr>
          <a:xfrm>
            <a:off x="7335585" y="1443933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="" xmlns:a16="http://schemas.microsoft.com/office/drawing/2014/main" id="{625975FF-CD40-4B26-8E75-5303B62C7E3A}"/>
              </a:ext>
            </a:extLst>
          </p:cNvPr>
          <p:cNvSpPr/>
          <p:nvPr/>
        </p:nvSpPr>
        <p:spPr>
          <a:xfrm>
            <a:off x="8737808" y="2852424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="" xmlns:a16="http://schemas.microsoft.com/office/drawing/2014/main" id="{A81FED1E-00DD-46ED-8AC9-3D912B742D2E}"/>
              </a:ext>
            </a:extLst>
          </p:cNvPr>
          <p:cNvSpPr/>
          <p:nvPr/>
        </p:nvSpPr>
        <p:spPr>
          <a:xfrm>
            <a:off x="10137163" y="1440016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="" xmlns:a16="http://schemas.microsoft.com/office/drawing/2014/main" id="{F9E1BFEC-B3CF-4BE0-BA6D-5A47271C980F}"/>
              </a:ext>
            </a:extLst>
          </p:cNvPr>
          <p:cNvSpPr/>
          <p:nvPr/>
        </p:nvSpPr>
        <p:spPr>
          <a:xfrm>
            <a:off x="7335585" y="426405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="" xmlns:a16="http://schemas.microsoft.com/office/drawing/2014/main" id="{9695556A-DA6E-49EB-ACBB-06370A238627}"/>
              </a:ext>
            </a:extLst>
          </p:cNvPr>
          <p:cNvSpPr/>
          <p:nvPr/>
        </p:nvSpPr>
        <p:spPr>
          <a:xfrm>
            <a:off x="10137163" y="4260141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="" xmlns:a16="http://schemas.microsoft.com/office/drawing/2014/main" id="{8EA54CAA-1ED5-4E15-BD7D-AF3D62525301}"/>
              </a:ext>
            </a:extLst>
          </p:cNvPr>
          <p:cNvSpPr/>
          <p:nvPr/>
        </p:nvSpPr>
        <p:spPr>
          <a:xfrm>
            <a:off x="7335585" y="1134700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="" xmlns:a16="http://schemas.microsoft.com/office/drawing/2014/main" id="{10249775-B048-4D2D-919D-1BCA090C9F68}"/>
              </a:ext>
            </a:extLst>
          </p:cNvPr>
          <p:cNvGrpSpPr/>
          <p:nvPr/>
        </p:nvGrpSpPr>
        <p:grpSpPr>
          <a:xfrm>
            <a:off x="10180030" y="1536070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="" xmlns:a16="http://schemas.microsoft.com/office/drawing/2014/main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="" xmlns:a16="http://schemas.microsoft.com/office/drawing/2014/main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BDD05084-E0FE-4C59-81B1-8C553448467B}"/>
              </a:ext>
            </a:extLst>
          </p:cNvPr>
          <p:cNvSpPr/>
          <p:nvPr/>
        </p:nvSpPr>
        <p:spPr>
          <a:xfrm>
            <a:off x="5024232" y="3244334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="" xmlns:a16="http://schemas.microsoft.com/office/drawing/2014/main" id="{469A61B4-EC15-45C8-AAF2-6910BA125AC1}"/>
              </a:ext>
            </a:extLst>
          </p:cNvPr>
          <p:cNvSpPr/>
          <p:nvPr/>
        </p:nvSpPr>
        <p:spPr>
          <a:xfrm>
            <a:off x="676613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="" xmlns:a16="http://schemas.microsoft.com/office/drawing/2014/main" id="{F3AD703F-8289-41B7-9FF7-E3A0A44C102B}"/>
              </a:ext>
            </a:extLst>
          </p:cNvPr>
          <p:cNvSpPr/>
          <p:nvPr/>
        </p:nvSpPr>
        <p:spPr>
          <a:xfrm>
            <a:off x="217275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="" xmlns:a16="http://schemas.microsoft.com/office/drawing/2014/main" id="{8C2F4CA6-7C5F-40EC-9E36-F55496902117}"/>
              </a:ext>
            </a:extLst>
          </p:cNvPr>
          <p:cNvSpPr/>
          <p:nvPr/>
        </p:nvSpPr>
        <p:spPr>
          <a:xfrm>
            <a:off x="374279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="" xmlns:a16="http://schemas.microsoft.com/office/drawing/2014/main" id="{910A29E8-CA74-4CF8-B3BA-FAC99C2F0F01}"/>
              </a:ext>
            </a:extLst>
          </p:cNvPr>
          <p:cNvSpPr/>
          <p:nvPr/>
        </p:nvSpPr>
        <p:spPr>
          <a:xfrm>
            <a:off x="5286182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4BA7212D-FE1C-408B-9850-8094C26722CB}"/>
              </a:ext>
            </a:extLst>
          </p:cNvPr>
          <p:cNvSpPr/>
          <p:nvPr/>
        </p:nvSpPr>
        <p:spPr>
          <a:xfrm>
            <a:off x="622156" y="4112579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92C8BF73-9B6D-4279-8452-5290EAD3659E}"/>
              </a:ext>
            </a:extLst>
          </p:cNvPr>
          <p:cNvSpPr/>
          <p:nvPr/>
        </p:nvSpPr>
        <p:spPr>
          <a:xfrm>
            <a:off x="599655" y="4450451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F4290449-775F-4EB1-86AB-FA71DC6AFFF4}"/>
              </a:ext>
            </a:extLst>
          </p:cNvPr>
          <p:cNvSpPr/>
          <p:nvPr/>
        </p:nvSpPr>
        <p:spPr>
          <a:xfrm>
            <a:off x="678406" y="5067404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95A85B94-2699-4E5B-AFCD-6DC1EDBEB6A5}"/>
              </a:ext>
            </a:extLst>
          </p:cNvPr>
          <p:cNvSpPr/>
          <p:nvPr/>
        </p:nvSpPr>
        <p:spPr>
          <a:xfrm>
            <a:off x="2089024" y="4474327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388C5D84-6690-4B72-86A2-CF444457CA70}"/>
              </a:ext>
            </a:extLst>
          </p:cNvPr>
          <p:cNvSpPr/>
          <p:nvPr/>
        </p:nvSpPr>
        <p:spPr>
          <a:xfrm>
            <a:off x="2167775" y="5064386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B42AE953-FF08-481E-B347-9CB1FDDEA16F}"/>
              </a:ext>
            </a:extLst>
          </p:cNvPr>
          <p:cNvSpPr/>
          <p:nvPr/>
        </p:nvSpPr>
        <p:spPr>
          <a:xfrm>
            <a:off x="3607883" y="4474327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78A18D9-8210-48CC-825B-F0B9EFFFFFB4}"/>
              </a:ext>
            </a:extLst>
          </p:cNvPr>
          <p:cNvSpPr/>
          <p:nvPr/>
        </p:nvSpPr>
        <p:spPr>
          <a:xfrm>
            <a:off x="3686634" y="5055589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AA7DA15-5B6B-452B-AE14-6C2DCECCE2AA}"/>
              </a:ext>
            </a:extLst>
          </p:cNvPr>
          <p:cNvSpPr/>
          <p:nvPr/>
        </p:nvSpPr>
        <p:spPr>
          <a:xfrm>
            <a:off x="4902036" y="4451133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0229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Edge Solutions in Advanced Analytics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887844" y="3222702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322420" y="1388724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079338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648518" y="3713356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675769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280524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57922" y="4270918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flipV="1">
            <a:off x="1280523" y="1374728"/>
            <a:ext cx="2735291" cy="7260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7" name="Rectangle 56"/>
          <p:cNvSpPr/>
          <p:nvPr/>
        </p:nvSpPr>
        <p:spPr>
          <a:xfrm flipV="1">
            <a:off x="4668517" y="1374728"/>
            <a:ext cx="2742543" cy="72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8075383" y="1374728"/>
            <a:ext cx="2739245" cy="7260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771299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gaining deep insights from unstructured and structured data traditional methods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sz="1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entities, tag PoS, extract relationships, analyze sentiments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59433" y="1483044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Hindsight – What happened?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862739" y="1459079"/>
            <a:ext cx="2377440" cy="5909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 – Why did it happen?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58264" y="1501502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Foresight – What should we do?</a:t>
            </a:r>
          </a:p>
        </p:txBody>
      </p:sp>
      <p:sp>
        <p:nvSpPr>
          <p:cNvPr id="63" name="Freeform 62"/>
          <p:cNvSpPr/>
          <p:nvPr/>
        </p:nvSpPr>
        <p:spPr>
          <a:xfrm>
            <a:off x="8142561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Analytics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analysing connection data for clustering/ causality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experience with various machine learning algorithms, including Ensemble Learning, Neural Networks,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68358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Acquiring the data from both traditional, big data and other digital sources.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for analysis and insights, using internal, external, batch, streaming, structured, unstructured data. (On-premise and cloud based techs)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&amp; Visualization</a:t>
            </a: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dashboards and reports for a business-focused audience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4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 Migration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Migration Capabilities &amp; Process Flow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34672" y="1401038"/>
            <a:ext cx="10958117" cy="2043800"/>
            <a:chOff x="-965518" y="3460733"/>
            <a:chExt cx="11676980" cy="3557101"/>
          </a:xfrm>
        </p:grpSpPr>
        <p:sp>
          <p:nvSpPr>
            <p:cNvPr id="50" name="Rectangle 49"/>
            <p:cNvSpPr/>
            <p:nvPr/>
          </p:nvSpPr>
          <p:spPr>
            <a:xfrm>
              <a:off x="1735168" y="4426713"/>
              <a:ext cx="2891726" cy="95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kern="0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Enhanced Data Processing capabilities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947286" y="4496017"/>
              <a:ext cx="2624632" cy="799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1B59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Dashboard Capabilities</a:t>
              </a:r>
              <a:endParaRPr lang="en-IN" sz="1600" b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846358" y="4341874"/>
              <a:ext cx="2405669" cy="1017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Unifying and Blending data sets</a:t>
              </a:r>
              <a:endParaRPr lang="en-IN" sz="1600" b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-965518" y="5431153"/>
              <a:ext cx="2636057" cy="910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Consolidating data from multiple siloed data sources</a:t>
              </a:r>
              <a:endParaRPr lang="en-IN" sz="1400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769483" y="5357273"/>
              <a:ext cx="2941979" cy="166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Building a one stop dashboard to track &amp; measure the marketing spends &amp; impact using defined KPI metrics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863023" y="5351080"/>
              <a:ext cx="2632141" cy="166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Proven expertise in processing  Structured, Unstructured and Multimedia data</a:t>
              </a:r>
              <a:endParaRPr lang="en-IN" sz="1400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2" descr="https://d30y9cdsu7xlg0.cloudfront.net/png/45441-2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6" y="3494381"/>
              <a:ext cx="494129" cy="70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6" descr="https://d30y9cdsu7xlg0.cloudfront.net/png/79263-200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540" y="3460733"/>
              <a:ext cx="592975" cy="84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9227480" y="5579354"/>
            <a:ext cx="14068" cy="5345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Diagram 58"/>
          <p:cNvGraphicFramePr/>
          <p:nvPr>
            <p:extLst>
              <p:ext uri="{D42A27DB-BD31-4B8C-83A1-F6EECF244321}">
                <p14:modId xmlns:p14="http://schemas.microsoft.com/office/powerpoint/2010/main" val="2685472136"/>
              </p:ext>
            </p:extLst>
          </p:nvPr>
        </p:nvGraphicFramePr>
        <p:xfrm>
          <a:off x="474452" y="4949588"/>
          <a:ext cx="10042253" cy="76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746082" y="3755599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  <p:cxnSp>
        <p:nvCxnSpPr>
          <p:cNvPr id="61" name="Elbow Connector 60"/>
          <p:cNvCxnSpPr/>
          <p:nvPr/>
        </p:nvCxnSpPr>
        <p:spPr>
          <a:xfrm rot="10800000">
            <a:off x="5348345" y="5752008"/>
            <a:ext cx="3879348" cy="366750"/>
          </a:xfrm>
          <a:prstGeom prst="bentConnector3">
            <a:avLst>
              <a:gd name="adj1" fmla="val 9999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855457" y="5786528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Iterative process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600936" y="5047394"/>
            <a:ext cx="1218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Reports/</a:t>
            </a:r>
          </a:p>
          <a:p>
            <a:pPr lvl="0" algn="ctr"/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52897" y="1216263"/>
            <a:ext cx="11320177" cy="2304485"/>
          </a:xfrm>
          <a:prstGeom prst="rect">
            <a:avLst/>
          </a:prstGeom>
          <a:noFill/>
          <a:ln>
            <a:solidFill>
              <a:srgbClr val="A0B6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9A4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2" descr="https://static.thenounproject.com/png/27685-200.png">
            <a:extLst>
              <a:ext uri="{FF2B5EF4-FFF2-40B4-BE49-F238E27FC236}">
                <a16:creationId xmlns="" xmlns:a16="http://schemas.microsoft.com/office/drawing/2014/main" id="{7571539F-A4D3-4AFC-AA01-0719C942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17" y="4114920"/>
            <a:ext cx="742273" cy="74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https://static.thenounproject.com/png/195285-200.png">
            <a:extLst>
              <a:ext uri="{FF2B5EF4-FFF2-40B4-BE49-F238E27FC236}">
                <a16:creationId xmlns="" xmlns:a16="http://schemas.microsoft.com/office/drawing/2014/main" id="{6116B8A3-77DB-4714-BBD1-5494E8F6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89" y="4174140"/>
            <a:ext cx="618566" cy="6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s://static.thenounproject.com/png/444309-200.png">
            <a:extLst>
              <a:ext uri="{FF2B5EF4-FFF2-40B4-BE49-F238E27FC236}">
                <a16:creationId xmlns="" xmlns:a16="http://schemas.microsoft.com/office/drawing/2014/main" id="{D24F8D64-F153-4436-A96A-1B1D002B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794" y="4217340"/>
            <a:ext cx="618566" cy="6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https://static.thenounproject.com/png/1714255-200.png">
            <a:extLst>
              <a:ext uri="{FF2B5EF4-FFF2-40B4-BE49-F238E27FC236}">
                <a16:creationId xmlns="" xmlns:a16="http://schemas.microsoft.com/office/drawing/2014/main" id="{46B4C9EB-3455-4DB1-AE56-EDBA980A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32" y="4213039"/>
            <a:ext cx="579667" cy="5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s://static.thenounproject.com/png/1024799-200.png">
            <a:extLst>
              <a:ext uri="{FF2B5EF4-FFF2-40B4-BE49-F238E27FC236}">
                <a16:creationId xmlns="" xmlns:a16="http://schemas.microsoft.com/office/drawing/2014/main" id="{DE8725C6-4C70-4C01-B8BD-D42E2C59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949" y="4239987"/>
            <a:ext cx="595919" cy="59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https://static.thenounproject.com/png/642473-200.png">
            <a:extLst>
              <a:ext uri="{FF2B5EF4-FFF2-40B4-BE49-F238E27FC236}">
                <a16:creationId xmlns="" xmlns:a16="http://schemas.microsoft.com/office/drawing/2014/main" id="{F2BDBFD8-FFC3-4438-8A3F-AF2558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8" y="4228663"/>
            <a:ext cx="595919" cy="59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CE6CDE94-CBBE-4A69-8E92-5564C92030FA}"/>
              </a:ext>
            </a:extLst>
          </p:cNvPr>
          <p:cNvSpPr txBox="1"/>
          <p:nvPr/>
        </p:nvSpPr>
        <p:spPr>
          <a:xfrm>
            <a:off x="626099" y="1081782"/>
            <a:ext cx="18261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Capabilities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7D86E082-A0CB-4BB3-8A70-489E3DB55816}"/>
              </a:ext>
            </a:extLst>
          </p:cNvPr>
          <p:cNvCxnSpPr>
            <a:cxnSpLocks/>
          </p:cNvCxnSpPr>
          <p:nvPr/>
        </p:nvCxnSpPr>
        <p:spPr>
          <a:xfrm>
            <a:off x="3031596" y="1356755"/>
            <a:ext cx="0" cy="210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9869A405-277C-4F10-8921-BA1C21B4D4B0}"/>
              </a:ext>
            </a:extLst>
          </p:cNvPr>
          <p:cNvCxnSpPr>
            <a:cxnSpLocks/>
          </p:cNvCxnSpPr>
          <p:nvPr/>
        </p:nvCxnSpPr>
        <p:spPr>
          <a:xfrm>
            <a:off x="8626603" y="1341718"/>
            <a:ext cx="0" cy="210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https://static.thenounproject.com/png/125171-200.png">
            <a:extLst>
              <a:ext uri="{FF2B5EF4-FFF2-40B4-BE49-F238E27FC236}">
                <a16:creationId xmlns="" xmlns:a16="http://schemas.microsoft.com/office/drawing/2014/main" id="{838B5A1A-AE9D-477E-9639-A2AF4D31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6" y="1451114"/>
            <a:ext cx="448048" cy="4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6EE65B29-BED0-4289-AFBA-3164712A1C55}"/>
              </a:ext>
            </a:extLst>
          </p:cNvPr>
          <p:cNvCxnSpPr>
            <a:cxnSpLocks/>
          </p:cNvCxnSpPr>
          <p:nvPr/>
        </p:nvCxnSpPr>
        <p:spPr>
          <a:xfrm>
            <a:off x="5829099" y="1341718"/>
            <a:ext cx="0" cy="210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946357" y="1454369"/>
            <a:ext cx="2627585" cy="1814866"/>
            <a:chOff x="5946357" y="1454369"/>
            <a:chExt cx="2627585" cy="1814866"/>
          </a:xfrm>
        </p:grpSpPr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515FC33F-BACC-4047-874E-5A4F7EA64913}"/>
                </a:ext>
              </a:extLst>
            </p:cNvPr>
            <p:cNvSpPr/>
            <p:nvPr/>
          </p:nvSpPr>
          <p:spPr>
            <a:xfrm>
              <a:off x="5993630" y="2049305"/>
              <a:ext cx="2463053" cy="459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1B59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Modeling </a:t>
              </a:r>
            </a:p>
            <a:p>
              <a:pPr algn="ctr"/>
              <a:r>
                <a:rPr lang="en-US" sz="1600" b="1" dirty="0">
                  <a:solidFill>
                    <a:srgbClr val="1B59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  <a:endParaRPr lang="en-IN" sz="1600" b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EE218EE3-7460-4DBB-BF2D-2DE23356109C}"/>
                </a:ext>
              </a:extLst>
            </p:cNvPr>
            <p:cNvSpPr/>
            <p:nvPr/>
          </p:nvSpPr>
          <p:spPr>
            <a:xfrm>
              <a:off x="5946357" y="2530571"/>
              <a:ext cx="26275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Creating a Data Lake for efficient data retrieval functionalities</a:t>
              </a:r>
            </a:p>
          </p:txBody>
        </p:sp>
        <p:pic>
          <p:nvPicPr>
            <p:cNvPr id="78" name="Picture 4" descr="https://static.thenounproject.com/png/1630971-200.png">
              <a:extLst>
                <a:ext uri="{FF2B5EF4-FFF2-40B4-BE49-F238E27FC236}">
                  <a16:creationId xmlns="" xmlns:a16="http://schemas.microsoft.com/office/drawing/2014/main" id="{EBEF1FF7-29FE-46C0-A400-0D68C39B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214" y="1454369"/>
              <a:ext cx="608346" cy="608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966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3515" y="711165"/>
            <a:ext cx="11657165" cy="3297382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Note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519314" y="1434929"/>
            <a:ext cx="818805" cy="828398"/>
            <a:chOff x="605692" y="2971194"/>
            <a:chExt cx="818805" cy="828398"/>
          </a:xfrm>
        </p:grpSpPr>
        <p:sp>
          <p:nvSpPr>
            <p:cNvPr id="35" name="Oval 34"/>
            <p:cNvSpPr/>
            <p:nvPr/>
          </p:nvSpPr>
          <p:spPr>
            <a:xfrm>
              <a:off x="605692" y="2971194"/>
              <a:ext cx="818805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45" y="3229665"/>
              <a:ext cx="343040" cy="34304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510835" y="2107599"/>
            <a:ext cx="818805" cy="828398"/>
            <a:chOff x="605692" y="3917072"/>
            <a:chExt cx="818805" cy="828398"/>
          </a:xfrm>
        </p:grpSpPr>
        <p:sp>
          <p:nvSpPr>
            <p:cNvPr id="38" name="Oval 37"/>
            <p:cNvSpPr/>
            <p:nvPr/>
          </p:nvSpPr>
          <p:spPr>
            <a:xfrm>
              <a:off x="605692" y="3917072"/>
              <a:ext cx="818805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37145" y="4169329"/>
              <a:ext cx="421118" cy="320605"/>
              <a:chOff x="3932803" y="1548218"/>
              <a:chExt cx="1122339" cy="1133159"/>
            </a:xfrm>
            <a:effectLst/>
          </p:grpSpPr>
          <p:pic>
            <p:nvPicPr>
              <p:cNvPr id="40" name="Picture 39" descr="C:\Users\gaddam.ajaykumar\Desktop\process\CSV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2803" y="1548218"/>
                <a:ext cx="665139" cy="67595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1" name="Picture 40" descr="C:\Users\gaddam.ajaykumar\Desktop\process\CSV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5203" y="1700618"/>
                <a:ext cx="665139" cy="67595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2" name="Picture 41" descr="C:\Users\gaddam.ajaykumar\Desktop\process\CSV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7603" y="1853018"/>
                <a:ext cx="665139" cy="67595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3" name="Picture 42" descr="C:\Users\gaddam.ajaykumar\Desktop\process\CSV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0003" y="2005418"/>
                <a:ext cx="665139" cy="67595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</p:grpSp>
      <p:sp>
        <p:nvSpPr>
          <p:cNvPr id="44" name="Oval 43"/>
          <p:cNvSpPr/>
          <p:nvPr/>
        </p:nvSpPr>
        <p:spPr>
          <a:xfrm>
            <a:off x="1525224" y="2820108"/>
            <a:ext cx="822960" cy="828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44" y="3078579"/>
            <a:ext cx="559445" cy="298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308710" y="942413"/>
            <a:ext cx="23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SOURCES &amp; REPORTS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02" y="1541085"/>
            <a:ext cx="723328" cy="52104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02" y="2254285"/>
            <a:ext cx="723328" cy="5210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02" y="2967486"/>
            <a:ext cx="723328" cy="521042"/>
          </a:xfrm>
          <a:prstGeom prst="rect">
            <a:avLst/>
          </a:prstGeom>
        </p:spPr>
      </p:pic>
      <p:sp>
        <p:nvSpPr>
          <p:cNvPr id="81" name="Down Arrow 80"/>
          <p:cNvSpPr/>
          <p:nvPr/>
        </p:nvSpPr>
        <p:spPr>
          <a:xfrm rot="16200000">
            <a:off x="1152019" y="1678548"/>
            <a:ext cx="245966" cy="246116"/>
          </a:xfrm>
          <a:prstGeom prst="downArrow">
            <a:avLst/>
          </a:pr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own Arrow 81"/>
          <p:cNvSpPr/>
          <p:nvPr/>
        </p:nvSpPr>
        <p:spPr>
          <a:xfrm rot="16200000">
            <a:off x="1152019" y="2398740"/>
            <a:ext cx="245966" cy="246116"/>
          </a:xfrm>
          <a:prstGeom prst="downArrow">
            <a:avLst/>
          </a:pr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own Arrow 82"/>
          <p:cNvSpPr/>
          <p:nvPr/>
        </p:nvSpPr>
        <p:spPr>
          <a:xfrm rot="16200000">
            <a:off x="1138332" y="3104949"/>
            <a:ext cx="245966" cy="246116"/>
          </a:xfrm>
          <a:prstGeom prst="downArrow">
            <a:avLst/>
          </a:pr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650936" y="942413"/>
            <a:ext cx="23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PRIORITIZATION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prioritizati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60" y="1469642"/>
            <a:ext cx="656944" cy="63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315" y="1487742"/>
            <a:ext cx="1304657" cy="816935"/>
          </a:xfrm>
          <a:prstGeom prst="rect">
            <a:avLst/>
          </a:prstGeom>
        </p:spPr>
      </p:pic>
      <p:sp>
        <p:nvSpPr>
          <p:cNvPr id="91" name="Rectangle 5"/>
          <p:cNvSpPr>
            <a:spLocks noChangeArrowheads="1"/>
          </p:cNvSpPr>
          <p:nvPr/>
        </p:nvSpPr>
        <p:spPr bwMode="gray">
          <a:xfrm>
            <a:off x="2801888" y="2194249"/>
            <a:ext cx="1985633" cy="1395850"/>
          </a:xfrm>
          <a:prstGeom prst="roundRect">
            <a:avLst>
              <a:gd name="adj" fmla="val 0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t"/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Prioritization of reports based on 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No of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Recurrence / On Demand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Data Availability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45107" y="934935"/>
            <a:ext cx="23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REPLICATE / MIGRATE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5"/>
          <p:cNvSpPr>
            <a:spLocks noChangeArrowheads="1"/>
          </p:cNvSpPr>
          <p:nvPr/>
        </p:nvSpPr>
        <p:spPr bwMode="gray">
          <a:xfrm>
            <a:off x="5078596" y="2391336"/>
            <a:ext cx="1908093" cy="952176"/>
          </a:xfrm>
          <a:prstGeom prst="roundRect">
            <a:avLst>
              <a:gd name="adj" fmla="val 0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t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Replicate / Migrate the data sources to the Data Lake</a:t>
            </a:r>
          </a:p>
          <a:p>
            <a:pPr marL="285750" indent="-285750" algn="ctr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264713" y="934631"/>
            <a:ext cx="23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CROSS VALIDATE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5"/>
          <p:cNvSpPr>
            <a:spLocks noChangeArrowheads="1"/>
          </p:cNvSpPr>
          <p:nvPr/>
        </p:nvSpPr>
        <p:spPr bwMode="gray">
          <a:xfrm>
            <a:off x="7398202" y="2391032"/>
            <a:ext cx="1908093" cy="952176"/>
          </a:xfrm>
          <a:prstGeom prst="roundRect">
            <a:avLst>
              <a:gd name="adj" fmla="val 0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t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Cross validation of the replication/ migration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568940" y="934631"/>
            <a:ext cx="23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AUTOMATE / SCHEDULE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5"/>
          <p:cNvSpPr>
            <a:spLocks noChangeArrowheads="1"/>
          </p:cNvSpPr>
          <p:nvPr/>
        </p:nvSpPr>
        <p:spPr bwMode="gray">
          <a:xfrm>
            <a:off x="9702429" y="2391032"/>
            <a:ext cx="1908093" cy="952176"/>
          </a:xfrm>
          <a:prstGeom prst="roundRect">
            <a:avLst>
              <a:gd name="adj" fmla="val 0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t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Automation / Scheduling of the entire process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Picture 12" descr="Image result for post campaign analysis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585" y="1427147"/>
            <a:ext cx="1274301" cy="83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http://www.spheresofchange.com/images/eBD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54" y="1388593"/>
            <a:ext cx="904334" cy="9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Isosceles Triangle 102"/>
          <p:cNvSpPr/>
          <p:nvPr/>
        </p:nvSpPr>
        <p:spPr>
          <a:xfrm rot="5400000" flipH="1">
            <a:off x="1798057" y="2396086"/>
            <a:ext cx="1661049" cy="205025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rot="5400000" flipH="1">
            <a:off x="4056335" y="2355442"/>
            <a:ext cx="1661049" cy="205025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 rot="5400000" flipH="1">
            <a:off x="6360688" y="2355442"/>
            <a:ext cx="1661049" cy="205025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 rot="5400000" flipH="1">
            <a:off x="8680294" y="2357311"/>
            <a:ext cx="1661049" cy="205025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88612" y="4197409"/>
            <a:ext cx="5179853" cy="24003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gray">
          <a:xfrm>
            <a:off x="415604" y="4263241"/>
            <a:ext cx="4964711" cy="2303814"/>
          </a:xfrm>
          <a:prstGeom prst="roundRect">
            <a:avLst>
              <a:gd name="adj" fmla="val 0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t"/>
          <a:lstStyle/>
          <a:p>
            <a:pPr>
              <a:spcAft>
                <a:spcPts val="1200"/>
              </a:spcAft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Excel Reports :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ODBC connection can be primarily used for data connection (less than a day effort for a single connection)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Will be shared as attachments via email or share drive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Manual refresh has to be performed in case of periodic reports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595457" y="4195837"/>
            <a:ext cx="5179853" cy="24003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5"/>
          <p:cNvSpPr>
            <a:spLocks noChangeArrowheads="1"/>
          </p:cNvSpPr>
          <p:nvPr/>
        </p:nvSpPr>
        <p:spPr bwMode="gray">
          <a:xfrm>
            <a:off x="5822449" y="4261669"/>
            <a:ext cx="4964711" cy="2303814"/>
          </a:xfrm>
          <a:prstGeom prst="roundRect">
            <a:avLst>
              <a:gd name="adj" fmla="val 0"/>
            </a:avLst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t"/>
          <a:lstStyle/>
          <a:p>
            <a:pPr>
              <a:spcAft>
                <a:spcPts val="1200"/>
              </a:spcAft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Tableau Reports :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Data source can be connected via multiple options. Most preferred is connecting to the data lake directly via Teradata / MySQL / MS SQL connectors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Tableau reports will be published in the server and the link can be shared (User access can be role based)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Automated refresh can be performed via scheduling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82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LV Mk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kting Theme" id="{5FD5764A-DC24-483A-8F9F-851942A38643}" vid="{36C3421B-C600-4EC0-95F8-65E3346DC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15248</TotalTime>
  <Words>819</Words>
  <Application>Microsoft Office PowerPoint</Application>
  <PresentationFormat>Widescreen</PresentationFormat>
  <Paragraphs>182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Avenir Book</vt:lpstr>
      <vt:lpstr>Calibri</vt:lpstr>
      <vt:lpstr>Gill Sans MT</vt:lpstr>
      <vt:lpstr>Open Sans</vt:lpstr>
      <vt:lpstr>Segoe UI</vt:lpstr>
      <vt:lpstr>Times New Roman</vt:lpstr>
      <vt:lpstr>Verdana</vt:lpstr>
      <vt:lpstr>Wingdings</vt:lpstr>
      <vt:lpstr>LV Marketing Theme</vt:lpstr>
      <vt:lpstr>LV Mkting Theme</vt:lpstr>
      <vt:lpstr>LatentView Proposal – Data Migration Capabilities</vt:lpstr>
      <vt:lpstr> Agenda</vt:lpstr>
      <vt:lpstr>PowerPoint Presentation</vt:lpstr>
      <vt:lpstr>LatentView – A World Class Analytics Company</vt:lpstr>
      <vt:lpstr>Cutting Edge Solutions in Advanced Analytics</vt:lpstr>
      <vt:lpstr>PowerPoint Presentation</vt:lpstr>
      <vt:lpstr>Data Migration Capabilities &amp; Process Flow</vt:lpstr>
      <vt:lpstr>Approach Note</vt:lpstr>
      <vt:lpstr>PowerPoint Presentation</vt:lpstr>
      <vt:lpstr>One Stop Conversion Funnel Dashboard from Multiple Sources</vt:lpstr>
      <vt:lpstr>Building Aggregated Views of Marketing KPIs</vt:lpstr>
      <vt:lpstr>PowerPoint Presentation</vt:lpstr>
      <vt:lpstr>Effort Estimation &amp; Governance Structure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Vivek Soundarapandian</cp:lastModifiedBy>
  <cp:revision>233</cp:revision>
  <dcterms:created xsi:type="dcterms:W3CDTF">2018-07-09T10:37:31Z</dcterms:created>
  <dcterms:modified xsi:type="dcterms:W3CDTF">2018-08-22T10:14:34Z</dcterms:modified>
</cp:coreProperties>
</file>